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7" r:id="rId4"/>
  </p:sldMasterIdLst>
  <p:sldIdLst>
    <p:sldId id="256" r:id="rId5"/>
    <p:sldId id="270" r:id="rId6"/>
    <p:sldId id="295" r:id="rId7"/>
    <p:sldId id="293" r:id="rId8"/>
    <p:sldId id="294" r:id="rId9"/>
    <p:sldId id="292" r:id="rId10"/>
    <p:sldId id="291" r:id="rId11"/>
    <p:sldId id="296" r:id="rId12"/>
    <p:sldId id="297" r:id="rId13"/>
    <p:sldId id="290" r:id="rId14"/>
    <p:sldId id="289" r:id="rId15"/>
    <p:sldId id="288" r:id="rId16"/>
    <p:sldId id="287" r:id="rId17"/>
    <p:sldId id="286" r:id="rId18"/>
    <p:sldId id="268" r:id="rId19"/>
  </p:sldIdLst>
  <p:sldSz cx="12192000" cy="6858000"/>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FBBE54-329B-F652-B4C7-261046B1D5FF}" v="633" dt="2022-11-03T20:13:58.767"/>
    <p1510:client id="{38A88927-C4E0-17C8-302B-1CF54A273C12}" v="156" dt="2022-11-03T16:50:12.366"/>
    <p1510:client id="{5C3588F5-BDC5-ABFA-A0CD-BF47055EBFE7}" v="140" dt="2022-11-03T20:58:28.418"/>
    <p1510:client id="{B7545CDE-E6B2-18D1-EC45-61E7910C50FC}" v="58" dt="2022-11-03T16:50:40.003"/>
    <p1510:client id="{BE8B1EE4-3A03-3B19-BD85-28258D10FCA6}" v="3697" dt="2022-11-03T21:33:44.645"/>
    <p1510:client id="{ECD2F143-A298-AB82-3EF8-56D23EA9E7B8}" v="262" dt="2022-11-03T18:36:58.309"/>
    <p1510:client id="{F947FA20-4450-254C-AF2B-BCD1772B53CC}" v="229" dt="2022-11-03T20:37:18.1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77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4442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1169295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5999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A54C80-263E-416B-A8E0-580EDEADCBDC}"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1040980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1598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A54C80-263E-416B-A8E0-580EDEADCBDC}"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3070229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131684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234730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11/8/2022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691168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2A54C80-263E-416B-A8E0-580EDEADCBDC}" type="datetimeFigureOut">
              <a:rPr lang="en-US" smtClean="0"/>
              <a:t>11/8/2022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19954A3-9DFD-4C44-94BA-B95130A3BA1C}" type="slidenum">
              <a:rPr lang="en-US" smtClean="0"/>
              <a:t>‹#›</a:t>
            </a:fld>
            <a:endParaRPr lang="en-US"/>
          </a:p>
        </p:txBody>
      </p:sp>
    </p:spTree>
    <p:extLst>
      <p:ext uri="{BB962C8B-B14F-4D97-AF65-F5344CB8AC3E}">
        <p14:creationId xmlns:p14="http://schemas.microsoft.com/office/powerpoint/2010/main" val="53898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724381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11/8/2022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6331013"/>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77627" y="2034711"/>
            <a:ext cx="7766936" cy="2061300"/>
          </a:xfrm>
        </p:spPr>
        <p:txBody>
          <a:bodyPr>
            <a:normAutofit/>
          </a:bodyPr>
          <a:lstStyle/>
          <a:p>
            <a:pPr algn="ctr"/>
            <a:r>
              <a:rPr lang="en-US">
                <a:solidFill>
                  <a:schemeClr val="accent2">
                    <a:lumMod val="50000"/>
                  </a:schemeClr>
                </a:solidFill>
              </a:rPr>
              <a:t>College Council</a:t>
            </a:r>
          </a:p>
        </p:txBody>
      </p:sp>
      <p:pic>
        <p:nvPicPr>
          <p:cNvPr id="4" name="Picture 3"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16063" y="124968"/>
            <a:ext cx="1886375" cy="1886375"/>
          </a:xfrm>
          <a:prstGeom prst="rect">
            <a:avLst/>
          </a:prstGeom>
        </p:spPr>
      </p:pic>
      <p:sp>
        <p:nvSpPr>
          <p:cNvPr id="8" name="TextBox 7"/>
          <p:cNvSpPr txBox="1"/>
          <p:nvPr/>
        </p:nvSpPr>
        <p:spPr>
          <a:xfrm>
            <a:off x="3157198" y="4536347"/>
            <a:ext cx="5404104" cy="1200329"/>
          </a:xfrm>
          <a:prstGeom prst="rect">
            <a:avLst/>
          </a:prstGeom>
          <a:noFill/>
        </p:spPr>
        <p:txBody>
          <a:bodyPr wrap="square" rtlCol="0">
            <a:spAutoFit/>
          </a:bodyPr>
          <a:lstStyle/>
          <a:p>
            <a:pPr algn="ctr"/>
            <a:r>
              <a:rPr lang="en-US" sz="2400"/>
              <a:t>November 3, 2022</a:t>
            </a:r>
          </a:p>
          <a:p>
            <a:pPr algn="ctr"/>
            <a:endParaRPr lang="en-US" sz="2400"/>
          </a:p>
          <a:p>
            <a:pPr algn="ctr"/>
            <a:endParaRPr lang="en-US" sz="2400"/>
          </a:p>
        </p:txBody>
      </p:sp>
    </p:spTree>
    <p:extLst>
      <p:ext uri="{BB962C8B-B14F-4D97-AF65-F5344CB8AC3E}">
        <p14:creationId xmlns:p14="http://schemas.microsoft.com/office/powerpoint/2010/main" val="2082973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lstStyle/>
          <a:p>
            <a:pPr algn="ctr"/>
            <a:r>
              <a:rPr lang="en-US"/>
              <a:t>Budget Development – Chad Houck</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6" name="TextBox 5">
            <a:extLst>
              <a:ext uri="{FF2B5EF4-FFF2-40B4-BE49-F238E27FC236}">
                <a16:creationId xmlns:a16="http://schemas.microsoft.com/office/drawing/2014/main" id="{F143F4D6-52BF-B22E-8151-CE96A18A70AE}"/>
              </a:ext>
            </a:extLst>
          </p:cNvPr>
          <p:cNvSpPr txBox="1"/>
          <p:nvPr/>
        </p:nvSpPr>
        <p:spPr>
          <a:xfrm>
            <a:off x="1803462" y="2140042"/>
            <a:ext cx="6329680" cy="3416320"/>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r>
              <a:rPr lang="en-US">
                <a:cs typeface="Calibri"/>
              </a:rPr>
              <a:t>SMSR funding for this year is more than last year</a:t>
            </a:r>
          </a:p>
          <a:p>
            <a:pPr marL="742950" lvl="1" indent="-285750">
              <a:buFont typeface="Wingdings" panose="05000000000000000000" pitchFamily="2" charset="2"/>
              <a:buChar char="v"/>
            </a:pPr>
            <a:r>
              <a:rPr lang="en-US">
                <a:cs typeface="Calibri"/>
              </a:rPr>
              <a:t>HVAC maintenance and efficiency upgrades</a:t>
            </a:r>
          </a:p>
          <a:p>
            <a:pPr marL="742950" lvl="1" indent="-285750">
              <a:buFont typeface="Wingdings" panose="05000000000000000000" pitchFamily="2" charset="2"/>
              <a:buChar char="v"/>
            </a:pPr>
            <a:r>
              <a:rPr lang="en-US">
                <a:cs typeface="Calibri"/>
              </a:rPr>
              <a:t>Power vulnerabilities</a:t>
            </a:r>
          </a:p>
          <a:p>
            <a:pPr marL="742950" lvl="1" indent="-285750">
              <a:buFont typeface="Wingdings" panose="05000000000000000000" pitchFamily="2" charset="2"/>
              <a:buChar char="v"/>
            </a:pPr>
            <a:r>
              <a:rPr lang="en-US">
                <a:cs typeface="Calibri"/>
              </a:rPr>
              <a:t>Water conservation</a:t>
            </a:r>
          </a:p>
          <a:p>
            <a:pPr marL="742950" lvl="1" indent="-285750">
              <a:buFont typeface="Wingdings" panose="05000000000000000000" pitchFamily="2" charset="2"/>
              <a:buChar char="v"/>
            </a:pPr>
            <a:r>
              <a:rPr lang="en-US">
                <a:cs typeface="Calibri"/>
              </a:rPr>
              <a:t>Signage updates</a:t>
            </a:r>
          </a:p>
          <a:p>
            <a:pPr marL="285750" indent="-285750">
              <a:buFont typeface="Wingdings" panose="05000000000000000000" pitchFamily="2" charset="2"/>
              <a:buChar char="v"/>
            </a:pPr>
            <a:r>
              <a:rPr lang="en-US">
                <a:cs typeface="Calibri"/>
              </a:rPr>
              <a:t>Budgeting</a:t>
            </a:r>
          </a:p>
          <a:p>
            <a:pPr marL="742950" lvl="1" indent="-285750">
              <a:buFont typeface="Wingdings" panose="05000000000000000000" pitchFamily="2" charset="2"/>
              <a:buChar char="v"/>
            </a:pPr>
            <a:r>
              <a:rPr lang="en-US">
                <a:cs typeface="Calibri"/>
              </a:rPr>
              <a:t>1st level requests are mostly submitted through Axiom</a:t>
            </a:r>
          </a:p>
          <a:p>
            <a:pPr marL="742950" lvl="1" indent="-285750">
              <a:buFont typeface="Wingdings" panose="05000000000000000000" pitchFamily="2" charset="2"/>
              <a:buChar char="v"/>
            </a:pPr>
            <a:r>
              <a:rPr lang="en-US">
                <a:cs typeface="Calibri"/>
              </a:rPr>
              <a:t>We are beginning our review of the rubric to used</a:t>
            </a:r>
          </a:p>
          <a:p>
            <a:pPr marL="285750" indent="-285750">
              <a:buFont typeface="Wingdings" panose="05000000000000000000" pitchFamily="2" charset="2"/>
              <a:buChar char="v"/>
            </a:pPr>
            <a:r>
              <a:rPr lang="en-US">
                <a:cs typeface="Calibri"/>
              </a:rPr>
              <a:t>HEERF requests</a:t>
            </a:r>
          </a:p>
          <a:p>
            <a:pPr marL="742950" lvl="1" indent="-285750">
              <a:buFont typeface="Wingdings" panose="05000000000000000000" pitchFamily="2" charset="2"/>
              <a:buChar char="v"/>
            </a:pPr>
            <a:r>
              <a:rPr lang="en-US">
                <a:cs typeface="Calibri"/>
              </a:rPr>
              <a:t>Several requests were approved</a:t>
            </a:r>
          </a:p>
          <a:p>
            <a:pPr marL="742950" lvl="1" indent="-285750">
              <a:buFont typeface="Wingdings" panose="05000000000000000000" pitchFamily="2" charset="2"/>
              <a:buChar char="v"/>
            </a:pPr>
            <a:r>
              <a:rPr lang="en-US">
                <a:cs typeface="Calibri"/>
              </a:rPr>
              <a:t>There is still a little more for requests</a:t>
            </a:r>
          </a:p>
          <a:p>
            <a:pPr marL="285750" indent="-285750">
              <a:buFont typeface="Wingdings" panose="05000000000000000000" pitchFamily="2" charset="2"/>
              <a:buChar char="v"/>
            </a:pPr>
            <a:r>
              <a:rPr lang="en-US">
                <a:cs typeface="Calibri"/>
              </a:rPr>
              <a:t>Next meeting is November 30</a:t>
            </a:r>
          </a:p>
        </p:txBody>
      </p:sp>
    </p:spTree>
    <p:extLst>
      <p:ext uri="{BB962C8B-B14F-4D97-AF65-F5344CB8AC3E}">
        <p14:creationId xmlns:p14="http://schemas.microsoft.com/office/powerpoint/2010/main" val="3127463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200"/>
              <a:t>District Wide Budget Development Committee – Chad Houck</a:t>
            </a:r>
          </a:p>
        </p:txBody>
      </p:sp>
      <p:sp>
        <p:nvSpPr>
          <p:cNvPr id="6" name="TextBox 5"/>
          <p:cNvSpPr txBox="1"/>
          <p:nvPr/>
        </p:nvSpPr>
        <p:spPr>
          <a:xfrm>
            <a:off x="1958071" y="2151085"/>
            <a:ext cx="9129387" cy="646331"/>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endParaRPr lang="en-US">
              <a:cs typeface="Calibri"/>
            </a:endParaRPr>
          </a:p>
          <a:p>
            <a:pPr marL="285750" indent="-285750">
              <a:buFont typeface="Wingdings" panose="05000000000000000000" pitchFamily="2" charset="2"/>
              <a:buChar char="v"/>
            </a:pPr>
            <a:endParaRPr lang="en-US">
              <a:cs typeface="Calibri"/>
            </a:endParaRP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4" name="TextBox 3">
            <a:extLst>
              <a:ext uri="{FF2B5EF4-FFF2-40B4-BE49-F238E27FC236}">
                <a16:creationId xmlns:a16="http://schemas.microsoft.com/office/drawing/2014/main" id="{507B64EF-A9BF-1E7E-410C-667A7F7FBC45}"/>
              </a:ext>
            </a:extLst>
          </p:cNvPr>
          <p:cNvSpPr txBox="1"/>
          <p:nvPr/>
        </p:nvSpPr>
        <p:spPr>
          <a:xfrm>
            <a:off x="1803462" y="2140042"/>
            <a:ext cx="6329680" cy="1754326"/>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r>
              <a:rPr lang="en-US">
                <a:cs typeface="Calibri"/>
              </a:rPr>
              <a:t>Have not met since last meeting.</a:t>
            </a:r>
          </a:p>
          <a:p>
            <a:pPr marL="285750" indent="-285750">
              <a:buFont typeface="Wingdings" panose="05000000000000000000" pitchFamily="2" charset="2"/>
              <a:buChar char="v"/>
            </a:pPr>
            <a:r>
              <a:rPr lang="en-US">
                <a:cs typeface="Calibri"/>
              </a:rPr>
              <a:t>Next meeting is not yet scheduled.</a:t>
            </a:r>
          </a:p>
          <a:p>
            <a:pPr marL="285750" indent="-285750">
              <a:buFont typeface="Wingdings" panose="05000000000000000000" pitchFamily="2" charset="2"/>
              <a:buChar char="v"/>
            </a:pPr>
            <a:endParaRPr lang="en-US">
              <a:cs typeface="Calibri"/>
            </a:endParaRPr>
          </a:p>
          <a:p>
            <a:pPr marL="285750" indent="-285750">
              <a:buFont typeface="Wingdings" panose="05000000000000000000" pitchFamily="2" charset="2"/>
              <a:buChar char="v"/>
            </a:pPr>
            <a:endParaRPr lang="en-US">
              <a:cs typeface="Calibri"/>
            </a:endParaRPr>
          </a:p>
          <a:p>
            <a:pPr marL="285750" indent="-285750">
              <a:buFont typeface="Wingdings" panose="05000000000000000000" pitchFamily="2" charset="2"/>
              <a:buChar char="v"/>
            </a:pPr>
            <a:endParaRPr lang="en-US">
              <a:cs typeface="Calibri"/>
            </a:endParaRPr>
          </a:p>
          <a:p>
            <a:pPr marL="285750" indent="-285750">
              <a:buFont typeface="Wingdings" panose="05000000000000000000" pitchFamily="2" charset="2"/>
              <a:buChar char="v"/>
            </a:pPr>
            <a:endParaRPr lang="en-US">
              <a:cs typeface="Calibri"/>
            </a:endParaRPr>
          </a:p>
        </p:txBody>
      </p:sp>
    </p:spTree>
    <p:extLst>
      <p:ext uri="{BB962C8B-B14F-4D97-AF65-F5344CB8AC3E}">
        <p14:creationId xmlns:p14="http://schemas.microsoft.com/office/powerpoint/2010/main" val="2410736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200"/>
              <a:t>Institutional Effectiveness Committee (IEC) – Corey Marvin</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3" name="TextBox 2">
            <a:extLst>
              <a:ext uri="{FF2B5EF4-FFF2-40B4-BE49-F238E27FC236}">
                <a16:creationId xmlns:a16="http://schemas.microsoft.com/office/drawing/2014/main" id="{599713D4-6F67-6462-81E4-6CCCF5008A9A}"/>
              </a:ext>
            </a:extLst>
          </p:cNvPr>
          <p:cNvSpPr txBox="1"/>
          <p:nvPr/>
        </p:nvSpPr>
        <p:spPr>
          <a:xfrm>
            <a:off x="1066800" y="2017059"/>
            <a:ext cx="100584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v"/>
            </a:pPr>
            <a:r>
              <a:rPr lang="en-US">
                <a:cs typeface="Arial"/>
              </a:rPr>
              <a:t>Have not met. Next meeting Thursday, December 1</a:t>
            </a:r>
          </a:p>
        </p:txBody>
      </p:sp>
    </p:spTree>
    <p:extLst>
      <p:ext uri="{BB962C8B-B14F-4D97-AF65-F5344CB8AC3E}">
        <p14:creationId xmlns:p14="http://schemas.microsoft.com/office/powerpoint/2010/main" val="2402900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600"/>
              <a:t>Professional Development Committee – Corey Marvin</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4" name="TextBox 3">
            <a:extLst>
              <a:ext uri="{FF2B5EF4-FFF2-40B4-BE49-F238E27FC236}">
                <a16:creationId xmlns:a16="http://schemas.microsoft.com/office/drawing/2014/main" id="{F3FCAB5C-58E1-014F-B07D-C780DD35EF53}"/>
              </a:ext>
            </a:extLst>
          </p:cNvPr>
          <p:cNvSpPr txBox="1"/>
          <p:nvPr/>
        </p:nvSpPr>
        <p:spPr>
          <a:xfrm>
            <a:off x="1066800" y="2017059"/>
            <a:ext cx="10058400" cy="36933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v"/>
            </a:pPr>
            <a:r>
              <a:rPr lang="en-US">
                <a:cs typeface="Arial"/>
              </a:rPr>
              <a:t>Last meeting, Tuesday, October 11:</a:t>
            </a:r>
            <a:endParaRPr lang="en-US"/>
          </a:p>
          <a:p>
            <a:pPr marL="742950" lvl="1" indent="-285750">
              <a:buFont typeface="Wingdings,Sans-Serif"/>
              <a:buChar char="v"/>
            </a:pPr>
            <a:r>
              <a:rPr lang="en-US">
                <a:ea typeface="+mn-lt"/>
                <a:cs typeface="+mn-lt"/>
              </a:rPr>
              <a:t>Report out on the 2022 Fall Flex days</a:t>
            </a:r>
          </a:p>
          <a:p>
            <a:pPr marL="742950" lvl="1" indent="-285750">
              <a:buFont typeface="Wingdings,Sans-Serif"/>
              <a:buChar char="v"/>
            </a:pPr>
            <a:r>
              <a:rPr lang="en-US">
                <a:ea typeface="+mn-lt"/>
                <a:cs typeface="+mn-lt"/>
              </a:rPr>
              <a:t>Faculty Training for Online Teaching – the committee discussed the current guidelines for determining when a faculty member is prepared to teach in online (taken Suzie's online training class, taken a comparable course elsewhere, already taught online elsewhere, or no prior preparation but will be mentored by a member of the department). Discussion ensued about the level of requirement for being prepared (it is required in regulation) and who decides if prior training is sufficient? The committee believes faculty would know this best and referred the matter to the faculty flex committee and faculty senate as a whole for discussion on this matter.</a:t>
            </a:r>
          </a:p>
          <a:p>
            <a:pPr marL="742950" lvl="1" indent="-285750">
              <a:buFont typeface="Wingdings,Sans-Serif"/>
              <a:buChar char="v"/>
            </a:pPr>
            <a:r>
              <a:rPr lang="en-US">
                <a:ea typeface="+mn-lt"/>
                <a:cs typeface="+mn-lt"/>
              </a:rPr>
              <a:t>All-Staff PD Survey – the committee looked at Palomar's all-staff survey and liked it, and proposed that Andrew work with Jaclyn to render this into survey software and plan for distribution in the March/April timeframe.</a:t>
            </a:r>
            <a:endParaRPr lang="en-US">
              <a:cs typeface="Calibri" panose="020F0502020204030204"/>
            </a:endParaRPr>
          </a:p>
          <a:p>
            <a:pPr marL="285750" indent="-285750">
              <a:buFont typeface="Wingdings"/>
              <a:buChar char="v"/>
            </a:pPr>
            <a:r>
              <a:rPr lang="en-US">
                <a:cs typeface="Arial"/>
              </a:rPr>
              <a:t>Next meeting Tuesday, November 8</a:t>
            </a:r>
            <a:endParaRPr lang="en-US"/>
          </a:p>
        </p:txBody>
      </p:sp>
    </p:spTree>
    <p:extLst>
      <p:ext uri="{BB962C8B-B14F-4D97-AF65-F5344CB8AC3E}">
        <p14:creationId xmlns:p14="http://schemas.microsoft.com/office/powerpoint/2010/main" val="1892623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lstStyle/>
          <a:p>
            <a:pPr algn="ctr"/>
            <a:r>
              <a:rPr lang="en-US"/>
              <a:t>Accreditation – Corey Marvin</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3" name="TextBox 2">
            <a:extLst>
              <a:ext uri="{FF2B5EF4-FFF2-40B4-BE49-F238E27FC236}">
                <a16:creationId xmlns:a16="http://schemas.microsoft.com/office/drawing/2014/main" id="{670E8A9E-5D18-8CF1-0402-ED4421B32797}"/>
              </a:ext>
            </a:extLst>
          </p:cNvPr>
          <p:cNvSpPr txBox="1"/>
          <p:nvPr/>
        </p:nvSpPr>
        <p:spPr>
          <a:xfrm>
            <a:off x="1102659" y="2133600"/>
            <a:ext cx="100584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v"/>
            </a:pPr>
            <a:r>
              <a:rPr lang="en-US"/>
              <a:t>Have not met. Next meeting not yet scheduled.</a:t>
            </a:r>
          </a:p>
        </p:txBody>
      </p:sp>
    </p:spTree>
    <p:extLst>
      <p:ext uri="{BB962C8B-B14F-4D97-AF65-F5344CB8AC3E}">
        <p14:creationId xmlns:p14="http://schemas.microsoft.com/office/powerpoint/2010/main" val="3285780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8230" y="5379514"/>
            <a:ext cx="10113645" cy="822960"/>
          </a:xfrm>
        </p:spPr>
        <p:txBody>
          <a:bodyPr>
            <a:normAutofit/>
          </a:bodyPr>
          <a:lstStyle/>
          <a:p>
            <a:pPr algn="ctr"/>
            <a:r>
              <a:rPr lang="en-US" sz="4000"/>
              <a:t>The End</a:t>
            </a:r>
          </a:p>
        </p:txBody>
      </p:sp>
      <p:pic>
        <p:nvPicPr>
          <p:cNvPr id="6" name="Picture 5"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1350" y="180374"/>
            <a:ext cx="3124200" cy="3124200"/>
          </a:xfrm>
          <a:prstGeom prst="rect">
            <a:avLst/>
          </a:prstGeom>
        </p:spPr>
      </p:pic>
    </p:spTree>
    <p:extLst>
      <p:ext uri="{BB962C8B-B14F-4D97-AF65-F5344CB8AC3E}">
        <p14:creationId xmlns:p14="http://schemas.microsoft.com/office/powerpoint/2010/main" val="3420152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149" y="2942372"/>
            <a:ext cx="10058400" cy="914400"/>
          </a:xfrm>
        </p:spPr>
        <p:txBody>
          <a:bodyPr>
            <a:normAutofit fontScale="90000"/>
          </a:bodyPr>
          <a:lstStyle/>
          <a:p>
            <a:pPr algn="ctr"/>
            <a:r>
              <a:rPr lang="en-US"/>
              <a:t/>
            </a:r>
            <a:br>
              <a:rPr lang="en-US"/>
            </a:br>
            <a:r>
              <a:rPr lang="en-US"/>
              <a:t/>
            </a:r>
            <a:br>
              <a:rPr lang="en-US"/>
            </a:br>
            <a:r>
              <a:rPr lang="en-US"/>
              <a:t/>
            </a:r>
            <a:br>
              <a:rPr lang="en-US"/>
            </a:br>
            <a:r>
              <a:rPr lang="en-US"/>
              <a:t/>
            </a:r>
            <a:br>
              <a:rPr lang="en-US"/>
            </a:br>
            <a:r>
              <a:rPr lang="en-US"/>
              <a:t/>
            </a:r>
            <a:br>
              <a:rPr lang="en-US"/>
            </a:br>
            <a:r>
              <a:rPr lang="en-US"/>
              <a:t/>
            </a:r>
            <a:br>
              <a:rPr lang="en-US"/>
            </a:br>
            <a:r>
              <a:rPr lang="en-US" sz="5300"/>
              <a:t>Reporting Committees</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942807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lstStyle/>
          <a:p>
            <a:pPr algn="ctr"/>
            <a:r>
              <a:rPr lang="en-US"/>
              <a:t>Facilities – Cody Pauxtis</a:t>
            </a:r>
          </a:p>
        </p:txBody>
      </p:sp>
      <p:sp>
        <p:nvSpPr>
          <p:cNvPr id="6" name="TextBox 5"/>
          <p:cNvSpPr txBox="1"/>
          <p:nvPr/>
        </p:nvSpPr>
        <p:spPr>
          <a:xfrm>
            <a:off x="1803462" y="2140042"/>
            <a:ext cx="6329680" cy="2585323"/>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r>
              <a:rPr lang="en-US">
                <a:cs typeface="Calibri"/>
              </a:rPr>
              <a:t>DA2 M&amp;O: Constance Shropshire Starts 7 November</a:t>
            </a:r>
            <a:endParaRPr lang="en-US"/>
          </a:p>
          <a:p>
            <a:pPr marL="285750" indent="-285750">
              <a:buFont typeface="Wingdings" panose="05000000000000000000" pitchFamily="2" charset="2"/>
              <a:buChar char="v"/>
            </a:pPr>
            <a:endParaRPr lang="en-US">
              <a:cs typeface="Calibri"/>
            </a:endParaRPr>
          </a:p>
          <a:p>
            <a:pPr marL="285750" indent="-285750">
              <a:buFont typeface="Wingdings" panose="05000000000000000000" pitchFamily="2" charset="2"/>
              <a:buChar char="v"/>
            </a:pPr>
            <a:r>
              <a:rPr lang="en-US">
                <a:cs typeface="Calibri"/>
              </a:rPr>
              <a:t>Grounds worker 1 Position was sent backout for another round of applications.</a:t>
            </a:r>
          </a:p>
          <a:p>
            <a:pPr marL="285750" indent="-285750">
              <a:buFont typeface="Wingdings" panose="05000000000000000000" pitchFamily="2" charset="2"/>
              <a:buChar char="v"/>
            </a:pPr>
            <a:endParaRPr lang="en-US">
              <a:cs typeface="Calibri"/>
            </a:endParaRPr>
          </a:p>
          <a:p>
            <a:pPr marL="285750" indent="-285750">
              <a:buFont typeface="Wingdings" panose="05000000000000000000" pitchFamily="2" charset="2"/>
              <a:buChar char="v"/>
            </a:pPr>
            <a:r>
              <a:rPr lang="en-US">
                <a:cs typeface="Calibri"/>
              </a:rPr>
              <a:t>Next Meeting 16 November</a:t>
            </a:r>
          </a:p>
          <a:p>
            <a:pPr marL="285750" indent="-285750">
              <a:buFont typeface="Wingdings" panose="05000000000000000000" pitchFamily="2" charset="2"/>
              <a:buChar char="v"/>
            </a:pPr>
            <a:endParaRPr lang="en-US">
              <a:cs typeface="Calibri"/>
            </a:endParaRPr>
          </a:p>
          <a:p>
            <a:pPr marL="285750" indent="-285750">
              <a:buFont typeface="Wingdings" panose="05000000000000000000" pitchFamily="2" charset="2"/>
              <a:buChar char="v"/>
            </a:pPr>
            <a:endParaRPr lang="en-US">
              <a:cs typeface="Calibri"/>
            </a:endParaRPr>
          </a:p>
          <a:p>
            <a:pPr marL="285750" indent="-285750">
              <a:buFont typeface="Wingdings" panose="05000000000000000000" pitchFamily="2" charset="2"/>
              <a:buChar char="v"/>
            </a:pPr>
            <a:endParaRPr lang="en-US">
              <a:cs typeface="Calibri"/>
            </a:endParaRP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3601332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a:t>Safety &amp; Security – Kevin King</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4" name="TextBox 1">
            <a:extLst>
              <a:ext uri="{FF2B5EF4-FFF2-40B4-BE49-F238E27FC236}">
                <a16:creationId xmlns:a16="http://schemas.microsoft.com/office/drawing/2014/main" id="{5D044014-CC2D-D888-FA0F-52C0D59B3B1E}"/>
              </a:ext>
            </a:extLst>
          </p:cNvPr>
          <p:cNvSpPr txBox="1"/>
          <p:nvPr/>
        </p:nvSpPr>
        <p:spPr>
          <a:xfrm>
            <a:off x="1778412" y="2524485"/>
            <a:ext cx="8241956" cy="1477328"/>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en-US">
                <a:cs typeface="Calibri"/>
              </a:rPr>
              <a:t>Updates</a:t>
            </a:r>
          </a:p>
          <a:p>
            <a:pPr marL="742950" lvl="1" indent="-285750">
              <a:buFont typeface="Arial" panose="020B0604020202020204" pitchFamily="34" charset="0"/>
              <a:buChar char="•"/>
            </a:pPr>
            <a:r>
              <a:rPr lang="en-US">
                <a:cs typeface="Calibri"/>
              </a:rPr>
              <a:t>Internal Cerro Coso Employees Starts Monday.  </a:t>
            </a:r>
          </a:p>
          <a:p>
            <a:pPr marL="742950" lvl="1" indent="-285750">
              <a:buFont typeface="Arial" panose="020B0604020202020204" pitchFamily="34" charset="0"/>
              <a:buChar char="•"/>
            </a:pPr>
            <a:endParaRPr lang="en-US">
              <a:cs typeface="Calibri"/>
            </a:endParaRPr>
          </a:p>
          <a:p>
            <a:pPr marL="285750" indent="-285750">
              <a:buFont typeface="Arial" panose="020B0604020202020204" pitchFamily="34" charset="0"/>
              <a:buChar char="•"/>
            </a:pPr>
            <a:endParaRPr lang="en-US">
              <a:cs typeface="Calibri"/>
            </a:endParaRPr>
          </a:p>
          <a:p>
            <a:pPr marL="285750" indent="-285750">
              <a:buFont typeface="Arial" panose="020B0604020202020204" pitchFamily="34" charset="0"/>
              <a:buChar char="•"/>
            </a:pPr>
            <a:r>
              <a:rPr lang="en-US">
                <a:cs typeface="Calibri"/>
              </a:rPr>
              <a:t>Next Safety Committee meeting Nov 16</a:t>
            </a:r>
          </a:p>
        </p:txBody>
      </p:sp>
    </p:spTree>
    <p:extLst>
      <p:ext uri="{BB962C8B-B14F-4D97-AF65-F5344CB8AC3E}">
        <p14:creationId xmlns:p14="http://schemas.microsoft.com/office/powerpoint/2010/main" val="2796747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600"/>
              <a:t>Technology Resource Team (TRT) – Mike Campbell</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3" name="TextBox 2">
            <a:extLst>
              <a:ext uri="{FF2B5EF4-FFF2-40B4-BE49-F238E27FC236}">
                <a16:creationId xmlns:a16="http://schemas.microsoft.com/office/drawing/2014/main" id="{012D346D-1E10-DFB6-4B50-4133D4DEA2F5}"/>
              </a:ext>
            </a:extLst>
          </p:cNvPr>
          <p:cNvSpPr txBox="1"/>
          <p:nvPr/>
        </p:nvSpPr>
        <p:spPr>
          <a:xfrm>
            <a:off x="2187388" y="2196353"/>
            <a:ext cx="8050305"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v"/>
            </a:pPr>
            <a:r>
              <a:rPr lang="en-US">
                <a:cs typeface="Calibri" panose="020F0502020204030204"/>
              </a:rPr>
              <a:t>Next meeting Nov 16 2:30PM</a:t>
            </a:r>
          </a:p>
          <a:p>
            <a:pPr marL="285750" indent="-285750">
              <a:buFont typeface="Wingdings"/>
              <a:buChar char="v"/>
            </a:pPr>
            <a:endParaRPr lang="en-US">
              <a:cs typeface="Calibri" panose="020F0502020204030204"/>
            </a:endParaRPr>
          </a:p>
        </p:txBody>
      </p:sp>
    </p:spTree>
    <p:extLst>
      <p:ext uri="{BB962C8B-B14F-4D97-AF65-F5344CB8AC3E}">
        <p14:creationId xmlns:p14="http://schemas.microsoft.com/office/powerpoint/2010/main" val="636055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fontScale="90000"/>
          </a:bodyPr>
          <a:lstStyle/>
          <a:p>
            <a:pPr algn="ctr"/>
            <a:r>
              <a:rPr lang="en-US" sz="3200"/>
              <a:t>Student Equity and Achievement Committee (SEAC)– Heather Ostash</a:t>
            </a:r>
          </a:p>
        </p:txBody>
      </p:sp>
      <p:sp>
        <p:nvSpPr>
          <p:cNvPr id="6" name="TextBox 5"/>
          <p:cNvSpPr txBox="1"/>
          <p:nvPr/>
        </p:nvSpPr>
        <p:spPr>
          <a:xfrm>
            <a:off x="1958071" y="2151085"/>
            <a:ext cx="6329680" cy="1200329"/>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r>
              <a:rPr lang="en-US">
                <a:cs typeface="Calibri"/>
              </a:rPr>
              <a:t>Finalizing the Equity Plan for submission</a:t>
            </a:r>
            <a:endParaRPr lang="en-US"/>
          </a:p>
          <a:p>
            <a:pPr marL="285750" indent="-285750">
              <a:buFont typeface="Wingdings" panose="05000000000000000000" pitchFamily="2" charset="2"/>
              <a:buChar char="v"/>
            </a:pPr>
            <a:r>
              <a:rPr lang="en-US">
                <a:cs typeface="Calibri"/>
              </a:rPr>
              <a:t>Two primary priorities related to Equity and Guided Pathways-</a:t>
            </a:r>
          </a:p>
          <a:p>
            <a:pPr lvl="1"/>
            <a:r>
              <a:rPr lang="en-US">
                <a:cs typeface="Calibri"/>
              </a:rPr>
              <a:t>1. Pathways</a:t>
            </a:r>
          </a:p>
          <a:p>
            <a:pPr marL="742950" lvl="1" indent="-285750">
              <a:buFont typeface="Wingdings" panose="05000000000000000000" pitchFamily="2" charset="2"/>
              <a:buChar char="v"/>
            </a:pPr>
            <a:endParaRPr lang="en-US">
              <a:cs typeface="Calibri"/>
            </a:endParaRP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pic>
        <p:nvPicPr>
          <p:cNvPr id="3" name="Picture 3" descr="A picture containing text&#10;&#10;Description automatically generated">
            <a:extLst>
              <a:ext uri="{FF2B5EF4-FFF2-40B4-BE49-F238E27FC236}">
                <a16:creationId xmlns:a16="http://schemas.microsoft.com/office/drawing/2014/main" id="{E9FE8D5B-711C-D945-F7E1-3193BD80CC67}"/>
              </a:ext>
            </a:extLst>
          </p:cNvPr>
          <p:cNvPicPr>
            <a:picLocks noChangeAspect="1"/>
          </p:cNvPicPr>
          <p:nvPr/>
        </p:nvPicPr>
        <p:blipFill>
          <a:blip r:embed="rId3"/>
          <a:stretch>
            <a:fillRect/>
          </a:stretch>
        </p:blipFill>
        <p:spPr>
          <a:xfrm>
            <a:off x="3783660" y="2801907"/>
            <a:ext cx="2743200" cy="1517597"/>
          </a:xfrm>
          <a:prstGeom prst="rect">
            <a:avLst/>
          </a:prstGeom>
        </p:spPr>
      </p:pic>
      <p:sp>
        <p:nvSpPr>
          <p:cNvPr id="4" name="TextBox 3">
            <a:extLst>
              <a:ext uri="{FF2B5EF4-FFF2-40B4-BE49-F238E27FC236}">
                <a16:creationId xmlns:a16="http://schemas.microsoft.com/office/drawing/2014/main" id="{C6AC4735-FC0E-3383-4474-F68FCEB22D79}"/>
              </a:ext>
            </a:extLst>
          </p:cNvPr>
          <p:cNvSpPr txBox="1"/>
          <p:nvPr/>
        </p:nvSpPr>
        <p:spPr>
          <a:xfrm>
            <a:off x="2532474" y="4376326"/>
            <a:ext cx="5574828"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2. Case-management/Student Success team approaches to Counseling/Advising and serving students</a:t>
            </a:r>
          </a:p>
          <a:p>
            <a:endParaRPr lang="en-US">
              <a:cs typeface="Calibri"/>
            </a:endParaRPr>
          </a:p>
        </p:txBody>
      </p:sp>
    </p:spTree>
    <p:extLst>
      <p:ext uri="{BB962C8B-B14F-4D97-AF65-F5344CB8AC3E}">
        <p14:creationId xmlns:p14="http://schemas.microsoft.com/office/powerpoint/2010/main" val="524286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fontScale="90000"/>
          </a:bodyPr>
          <a:lstStyle/>
          <a:p>
            <a:pPr algn="ctr"/>
            <a:r>
              <a:rPr lang="en-US" sz="3600"/>
              <a:t>Incarcerated Students Education Program – Corey Marvin</a:t>
            </a:r>
          </a:p>
        </p:txBody>
      </p:sp>
      <p:sp>
        <p:nvSpPr>
          <p:cNvPr id="6" name="TextBox 5"/>
          <p:cNvSpPr txBox="1"/>
          <p:nvPr/>
        </p:nvSpPr>
        <p:spPr>
          <a:xfrm>
            <a:off x="1424671" y="1914018"/>
            <a:ext cx="9733279" cy="3970318"/>
          </a:xfrm>
          <a:prstGeom prst="rect">
            <a:avLst/>
          </a:prstGeom>
          <a:noFill/>
        </p:spPr>
        <p:txBody>
          <a:bodyPr wrap="square" lIns="91440" tIns="45720" rIns="91440" bIns="45720" rtlCol="0" anchor="t">
            <a:spAutoFit/>
          </a:bodyPr>
          <a:lstStyle/>
          <a:p>
            <a:pPr marL="285750" indent="-285750">
              <a:buFont typeface="Wingdings"/>
              <a:buChar char="v"/>
            </a:pPr>
            <a:r>
              <a:rPr lang="en-US"/>
              <a:t>Adding and Removing Programs – the committee received a presentation from Melissa Bowen on two proposed new programs at the prisons--Social Work and Human Services, and Addiction Studies. Both programs were well received by the committee. It also discussed steps for removing a program and tasked a working subgroup to develop criteria for identifying programs for discontinuance. Where would these criteria be captured? The committee discussed the need to develop an ISEP program handbook—very likely by expanding and updating the current ISEP faculty handbook—as a place to write these things down.</a:t>
            </a:r>
            <a:endParaRPr lang="en-US">
              <a:cs typeface="Calibri"/>
            </a:endParaRPr>
          </a:p>
          <a:p>
            <a:pPr marL="285750" indent="-285750">
              <a:buFont typeface="Wingdings"/>
              <a:buChar char="v"/>
            </a:pPr>
            <a:r>
              <a:rPr lang="en-US">
                <a:cs typeface="Calibri"/>
              </a:rPr>
              <a:t>Update on Operational Items – the committee discussed </a:t>
            </a:r>
            <a:r>
              <a:rPr lang="en-US"/>
              <a:t>in-person registration for spring semester, the need to distinguish EW and Withdrawal Exception processes and documentation, adjunct hiring needs for the spring, desired changes in adjunct hiring practices in board policy, and the results of the October professional development event (very successful!) </a:t>
            </a:r>
            <a:endParaRPr lang="en-US">
              <a:cs typeface="Calibri"/>
            </a:endParaRPr>
          </a:p>
          <a:p>
            <a:pPr marL="285750" indent="-285750">
              <a:buFont typeface="Wingdings"/>
              <a:buChar char="v"/>
            </a:pPr>
            <a:r>
              <a:rPr lang="en-US">
                <a:cs typeface="Calibri"/>
              </a:rPr>
              <a:t>Textbook adoptions – the committee discussed the historical and business reasons the ISEP program prefers open educational resources and why it has made exceptions and on what basis. It tasked a second workgroup with developing language for the ISEP Handbook. </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972982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149" y="3055279"/>
            <a:ext cx="10058400" cy="914400"/>
          </a:xfrm>
        </p:spPr>
        <p:txBody>
          <a:bodyPr>
            <a:normAutofit/>
          </a:bodyPr>
          <a:lstStyle/>
          <a:p>
            <a:pPr algn="ctr"/>
            <a:r>
              <a:rPr lang="en-US" sz="6000"/>
              <a:t>Constituency Reports</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717707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149" y="3055279"/>
            <a:ext cx="10058400" cy="914400"/>
          </a:xfrm>
        </p:spPr>
        <p:txBody>
          <a:bodyPr>
            <a:normAutofit/>
          </a:bodyPr>
          <a:lstStyle/>
          <a:p>
            <a:pPr algn="ctr"/>
            <a:r>
              <a:rPr lang="en-US" sz="6000"/>
              <a:t>Associated Committees</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975995930"/>
      </p:ext>
    </p:extLst>
  </p:cSld>
  <p:clrMapOvr>
    <a:masterClrMapping/>
  </p:clrMapOvr>
</p:sld>
</file>

<file path=ppt/theme/theme1.xml><?xml version="1.0" encoding="utf-8"?>
<a:theme xmlns:a="http://schemas.openxmlformats.org/drawingml/2006/main" name="Retrospect">
  <a:themeElements>
    <a:clrScheme name="Custom 6">
      <a:dk1>
        <a:sysClr val="windowText" lastClr="000000"/>
      </a:dk1>
      <a:lt1>
        <a:sysClr val="window" lastClr="FFFFFF"/>
      </a:lt1>
      <a:dk2>
        <a:srgbClr val="344068"/>
      </a:dk2>
      <a:lt2>
        <a:srgbClr val="D9E0E6"/>
      </a:lt2>
      <a:accent1>
        <a:srgbClr val="A5A5A5"/>
      </a:accent1>
      <a:accent2>
        <a:srgbClr val="000072"/>
      </a:accent2>
      <a:accent3>
        <a:srgbClr val="0070C0"/>
      </a:accent3>
      <a:accent4>
        <a:srgbClr val="A5A5A5"/>
      </a:accent4>
      <a:accent5>
        <a:srgbClr val="000099"/>
      </a:accent5>
      <a:accent6>
        <a:srgbClr val="0070C0"/>
      </a:accent6>
      <a:hlink>
        <a:srgbClr val="969696"/>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90AC52987C0EA4F8969702B47D6BDCF" ma:contentTypeVersion="" ma:contentTypeDescription="Create a new document." ma:contentTypeScope="" ma:versionID="ee2cd9e8ebfaca520aa08cb23e3a4816">
  <xsd:schema xmlns:xsd="http://www.w3.org/2001/XMLSchema" xmlns:xs="http://www.w3.org/2001/XMLSchema" xmlns:p="http://schemas.microsoft.com/office/2006/metadata/properties" xmlns:ns2="454fd486-4e42-4a7f-bc2f-e2145d19cd8b" xmlns:ns3="ffba0a56-dfce-4d1b-b42e-42eaba50a1e8" targetNamespace="http://schemas.microsoft.com/office/2006/metadata/properties" ma:root="true" ma:fieldsID="9d052e11abe377f090f018a6c1aba787" ns2:_="" ns3:_="">
    <xsd:import namespace="454fd486-4e42-4a7f-bc2f-e2145d19cd8b"/>
    <xsd:import namespace="ffba0a56-dfce-4d1b-b42e-42eaba50a1e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4fd486-4e42-4a7f-bc2f-e2145d19cd8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ba0a56-dfce-4d1b-b42e-42eaba50a1e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F1DC5F1-2263-4914-A44B-1AFDCA686941}">
  <ds:schemaRefs>
    <ds:schemaRef ds:uri="http://schemas.microsoft.com/sharepoint/v3/contenttype/forms"/>
  </ds:schemaRefs>
</ds:datastoreItem>
</file>

<file path=customXml/itemProps2.xml><?xml version="1.0" encoding="utf-8"?>
<ds:datastoreItem xmlns:ds="http://schemas.openxmlformats.org/officeDocument/2006/customXml" ds:itemID="{84157CE5-C738-42C9-BFA3-E06CBBBEA4AE}">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ffba0a56-dfce-4d1b-b42e-42eaba50a1e8"/>
    <ds:schemaRef ds:uri="454fd486-4e42-4a7f-bc2f-e2145d19cd8b"/>
    <ds:schemaRef ds:uri="http://www.w3.org/XML/1998/namespace"/>
  </ds:schemaRefs>
</ds:datastoreItem>
</file>

<file path=customXml/itemProps3.xml><?xml version="1.0" encoding="utf-8"?>
<ds:datastoreItem xmlns:ds="http://schemas.openxmlformats.org/officeDocument/2006/customXml" ds:itemID="{E293E5AC-4625-43E7-9389-FF5BC68AB0E2}">
  <ds:schemaRefs>
    <ds:schemaRef ds:uri="454fd486-4e42-4a7f-bc2f-e2145d19cd8b"/>
    <ds:schemaRef ds:uri="ffba0a56-dfce-4d1b-b42e-42eaba50a1e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670</Words>
  <Application>Microsoft Office PowerPoint</Application>
  <PresentationFormat>Widescreen</PresentationFormat>
  <Paragraphs>58</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Wingdings</vt:lpstr>
      <vt:lpstr>Wingdings,Sans-Serif</vt:lpstr>
      <vt:lpstr>Retrospect</vt:lpstr>
      <vt:lpstr>College Council</vt:lpstr>
      <vt:lpstr>      Reporting Committees</vt:lpstr>
      <vt:lpstr>Facilities – Cody Pauxtis</vt:lpstr>
      <vt:lpstr>Safety &amp; Security – Kevin King</vt:lpstr>
      <vt:lpstr>Technology Resource Team (TRT) – Mike Campbell</vt:lpstr>
      <vt:lpstr>Student Equity and Achievement Committee (SEAC)– Heather Ostash</vt:lpstr>
      <vt:lpstr>Incarcerated Students Education Program – Corey Marvin</vt:lpstr>
      <vt:lpstr>Constituency Reports</vt:lpstr>
      <vt:lpstr>Associated Committees</vt:lpstr>
      <vt:lpstr>Budget Development – Chad Houck</vt:lpstr>
      <vt:lpstr>District Wide Budget Development Committee – Chad Houck</vt:lpstr>
      <vt:lpstr>Institutional Effectiveness Committee (IEC) – Corey Marvin</vt:lpstr>
      <vt:lpstr>Professional Development Committee – Corey Marvin</vt:lpstr>
      <vt:lpstr>Accreditation – Corey Marvin</vt:lpstr>
      <vt:lpstr>The End</vt:lpstr>
    </vt:vector>
  </TitlesOfParts>
  <Company>Cerro Coso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Vision for the Future</dc:title>
  <dc:creator>Natalie Dorrell</dc:creator>
  <cp:lastModifiedBy>Jennifer Curtis</cp:lastModifiedBy>
  <cp:revision>2</cp:revision>
  <cp:lastPrinted>2016-05-02T20:11:30Z</cp:lastPrinted>
  <dcterms:created xsi:type="dcterms:W3CDTF">2016-04-19T18:59:44Z</dcterms:created>
  <dcterms:modified xsi:type="dcterms:W3CDTF">2022-11-08T18:09:47Z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0x010100390AC52987C0EA4F8969702B47D6BDCF</vt:lpwstr>
  </property>
</Properties>
</file>